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9" r:id="rId2"/>
    <p:sldId id="378" r:id="rId3"/>
    <p:sldId id="368" r:id="rId4"/>
    <p:sldId id="370" r:id="rId5"/>
    <p:sldId id="355" r:id="rId6"/>
    <p:sldId id="366" r:id="rId7"/>
    <p:sldId id="343" r:id="rId8"/>
    <p:sldId id="369" r:id="rId9"/>
    <p:sldId id="391" r:id="rId10"/>
    <p:sldId id="372" r:id="rId11"/>
    <p:sldId id="377" r:id="rId12"/>
    <p:sldId id="302" r:id="rId13"/>
    <p:sldId id="363" r:id="rId14"/>
    <p:sldId id="374" r:id="rId15"/>
    <p:sldId id="376" r:id="rId16"/>
    <p:sldId id="375" r:id="rId17"/>
    <p:sldId id="379" r:id="rId18"/>
    <p:sldId id="3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93516-4FFF-4D16-A6B6-F611D672807E}" v="485" dt="2018-05-16T02:06:32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52" autoAdjust="0"/>
  </p:normalViewPr>
  <p:slideViewPr>
    <p:cSldViewPr snapToGrid="0">
      <p:cViewPr varScale="1">
        <p:scale>
          <a:sx n="84" d="100"/>
          <a:sy n="84" d="100"/>
        </p:scale>
        <p:origin x="55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0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0B2C25-E03C-4B80-89B4-0938E3202E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F3A74-4AF5-42B5-8BD0-14047B1CC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C6217-5B71-4108-8176-5381C918D3E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3658F-6CBA-4589-81DE-5799B872F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EFEBB-CA42-4F0E-881C-6EBACC48EA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19C67-533F-4972-89DA-C8599F872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7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60E3A-C709-4755-8BE1-7792C2C7E21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732CD-256F-44E5-A9FF-60E6EFB2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0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79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4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2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0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8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2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5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0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732CD-256F-44E5-A9FF-60E6EFB2BC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6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D89-9C1D-49E6-9B58-C3856778D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CC96A-C4B3-4755-A8D9-6B0AF0E2B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748B9-84F7-4514-9E76-7420AEF0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97C6-5A9A-4162-8A0B-F157232A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4BCE4-E463-430E-B83E-B4A66026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8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7E9A-7D6F-457A-805A-DB7B9D94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65475-194C-4CD0-A9EE-7EE37654A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3484-6458-4B8C-8F1A-49AD84BD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A065-301D-4D58-BCF0-99A3EE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EC33B-96B5-42B1-B3FF-38E2857C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1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84BCD-530D-4733-8AE6-989584268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CDC1D-94A7-4BB8-9ED6-9B1AB6A6C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929F9-EEDF-48AC-A899-D0E27393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41C9-E939-4B00-A293-3C1CAFD5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815DD-5AB3-45AF-9939-E596B284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288109-4156-4792-9FD1-A873440E0640}"/>
              </a:ext>
            </a:extLst>
          </p:cNvPr>
          <p:cNvSpPr/>
          <p:nvPr userDrawn="1"/>
        </p:nvSpPr>
        <p:spPr>
          <a:xfrm>
            <a:off x="0" y="0"/>
            <a:ext cx="12192000" cy="1152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5DAA-53FB-4859-88C5-3C88DBE7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60" y="6789"/>
            <a:ext cx="10515600" cy="115296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C494-0938-4A93-BCDE-FC3EA519E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60" y="1365504"/>
            <a:ext cx="11863480" cy="4811459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65357-07D8-48C7-8A17-39E272F3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1BF6-A67E-4A9C-9243-7A01A868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Kyushu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999C-ED65-4691-B84B-B0D47913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008" y="6356350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8064D410-B640-4F1D-8913-AF12B25AE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E92A3-E2CC-4AAF-BCA6-E4210DB4BB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C5BA-86D4-4545-BF3D-58489D05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79C16-5BDD-47C6-9F09-13FE1F20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FDB9-DE96-422A-810E-26EFF76A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2E902-F4DC-467C-A86B-BC195EC2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A600-E0D0-4CF3-871B-AD152BBC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21EF-4C5F-43EA-BF74-0D88D74B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2F2BF-5D1C-4A4C-8A2D-F2815658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66A6-6A55-4D29-BDA7-85CA2879B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8289E-A7BD-46B2-8276-03D58A25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6A07C-579B-43EB-9866-63BA522F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63790-28E8-4B0F-A1F8-FA234A71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9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8691-C802-4F46-BB6C-946E27C8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F8BAA-F147-4B95-A03C-6B105C04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9DC2D-ABE7-48A3-AFE2-A49E57799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9E229F-B636-4D32-AB1F-195A4AD9B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3E37C-067F-4DC1-B1FB-AC81FEE20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7D512-555B-40B6-8897-2955EBD9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0E938-6413-4666-A2B8-738EAD1F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ACB76-3870-44A7-9FFB-77D2AB4D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0695-3FBF-4254-9F7A-53C8DFF8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B2938-23C4-49F7-AACF-C69AB9CC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30AF8-85BC-4C3A-90B9-353E736B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ABCEE-0925-4182-BE01-1BBA4244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9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5FD1C-D4CD-4B2F-AB64-9EE03CA4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1EF35-9584-46AB-8150-7164D2D2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65121-8687-4136-80E4-37189DBE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929A-C874-4B78-9C49-95F98481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12BB-D7E8-49AE-9B6E-75B42966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0704D-4D53-4D17-8230-FD31E4FC3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87B95-A165-4DB6-80D7-09082C9D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E0B03-02FC-4484-8A7E-B17D6BFD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617F3-56F2-4069-9BCC-DF2C5735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8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FEBF-D43C-4E56-8CC3-4E10E978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B31FA-E4B9-4F48-93BD-F12369804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1F20-650F-48E3-BC28-609075A2A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9B9B7-0100-4676-B111-222DA58F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B43E3-F27D-44F2-9DE5-C5C18801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18920-90CD-4033-9D8A-548F44A4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9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185A7-A8D8-4FAD-B354-79164D3D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F8239-56FF-4D37-AAE6-76DD8492E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A58E-487A-4DA5-A1F8-91213D734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D9A3F-BA65-4E78-883A-B7203E88DB2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00A0-1AA3-44F7-AFCB-3548DD321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9518F-CBAE-4D77-B64A-411D528AA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6D3F0-FF1A-4FE2-9B87-BFFBDAAD8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C69C-2B4F-494A-99DF-9DC16946C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16525"/>
            <a:ext cx="10136038" cy="1643244"/>
          </a:xfrm>
        </p:spPr>
        <p:txBody>
          <a:bodyPr>
            <a:noAutofit/>
          </a:bodyPr>
          <a:lstStyle/>
          <a:p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dirty="0"/>
              <a:t> </a:t>
            </a:r>
            <a:r>
              <a:rPr lang="en-US" sz="3600" dirty="0">
                <a:latin typeface="Algerian" panose="04020705040A02060702" pitchFamily="82" charset="0"/>
              </a:rPr>
              <a:t>Battery(Cells) Charger Discharger System and ITS </a:t>
            </a:r>
            <a:r>
              <a:rPr lang="en-US" altLang="ja-JP" sz="3600" dirty="0">
                <a:latin typeface="Algerian" panose="04020705040A02060702" pitchFamily="82" charset="0"/>
              </a:rPr>
              <a:t>Testing Safety Procedure </a:t>
            </a:r>
            <a:endParaRPr lang="en-US" sz="3600" b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8CD7B-ACE2-400F-8CAD-FBDA94D43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8668"/>
            <a:ext cx="9144000" cy="1080000"/>
          </a:xfrm>
        </p:spPr>
        <p:txBody>
          <a:bodyPr>
            <a:noAutofit/>
          </a:bodyPr>
          <a:lstStyle/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SHRESTHA Hari Ram (</a:t>
            </a:r>
            <a:r>
              <a:rPr lang="en-US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D2), 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Cho Lab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shrestha.hari-ram852@mail.kyutech.jp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A178E-280F-4169-91D6-FC957727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2784D-B1C8-4CF1-804A-B8C3545C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" b="7278"/>
          <a:stretch/>
        </p:blipFill>
        <p:spPr>
          <a:xfrm>
            <a:off x="9734004" y="136525"/>
            <a:ext cx="1619796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754FF-8618-4F30-B70F-A5C986688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959161" cy="1080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80D8198-6CEF-430F-BCEB-2850132AF260}"/>
              </a:ext>
            </a:extLst>
          </p:cNvPr>
          <p:cNvSpPr txBox="1">
            <a:spLocks/>
          </p:cNvSpPr>
          <p:nvPr/>
        </p:nvSpPr>
        <p:spPr>
          <a:xfrm>
            <a:off x="1524000" y="4861836"/>
            <a:ext cx="9144000" cy="870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gency FB" panose="020B0503020202020204" pitchFamily="34" charset="0"/>
              </a:rPr>
              <a:t>LaSEINE , Kyushu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28670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 to operate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3" y="1264170"/>
            <a:ext cx="5666874" cy="5330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0914" y="1561781"/>
            <a:ext cx="4623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1:Converter work as a buck converter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0914" y="2139206"/>
            <a:ext cx="5487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is set in charging position(NC),the power source is connected to the converter input and the cell switcher is connected to the output.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3757" y="3929243"/>
            <a:ext cx="4679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2:Converter work as a boost converter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3757" y="4492942"/>
            <a:ext cx="5703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is set in discharging position(NO),the cell switcher is connected to the input and power resistor is connected to the output.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6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/>
              <a:t>S</a:t>
            </a:r>
            <a:r>
              <a:rPr lang="en-US" sz="3600" dirty="0">
                <a:solidFill>
                  <a:schemeClr val="bg1"/>
                </a:solidFill>
              </a:rPr>
              <a:t>teps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49" y="1506231"/>
            <a:ext cx="4380831" cy="45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357" y="2562246"/>
            <a:ext cx="3704530" cy="32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25" y="1202781"/>
            <a:ext cx="4712170" cy="421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6843" y="6280326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B4F33C-9FFE-40A4-9D2A-3DE2F454CD81}"/>
              </a:ext>
            </a:extLst>
          </p:cNvPr>
          <p:cNvSpPr/>
          <p:nvPr/>
        </p:nvSpPr>
        <p:spPr>
          <a:xfrm>
            <a:off x="2660355" y="2011541"/>
            <a:ext cx="2032415" cy="77057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843F66-FBD6-4286-BBA2-40503F372579}"/>
              </a:ext>
            </a:extLst>
          </p:cNvPr>
          <p:cNvSpPr/>
          <p:nvPr/>
        </p:nvSpPr>
        <p:spPr>
          <a:xfrm>
            <a:off x="2660355" y="3728529"/>
            <a:ext cx="2032415" cy="16974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C5B12-3039-4313-949D-7641DFA88DC1}"/>
              </a:ext>
            </a:extLst>
          </p:cNvPr>
          <p:cNvSpPr txBox="1"/>
          <p:nvPr/>
        </p:nvSpPr>
        <p:spPr>
          <a:xfrm>
            <a:off x="84579" y="2651586"/>
            <a:ext cx="1335660" cy="9233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settings and cell order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BD985-29E2-49D5-B013-BE1E7D99EFFA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1420239" y="2396826"/>
            <a:ext cx="1240116" cy="7164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31D17D-D9BE-487C-885C-C5EF47E1F15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420239" y="3113251"/>
            <a:ext cx="2191569" cy="14474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A289FCC-B358-4578-A48E-A75A9DB92740}"/>
              </a:ext>
            </a:extLst>
          </p:cNvPr>
          <p:cNvSpPr txBox="1"/>
          <p:nvPr/>
        </p:nvSpPr>
        <p:spPr>
          <a:xfrm>
            <a:off x="6748625" y="2230032"/>
            <a:ext cx="1335660" cy="64633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button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685295-1474-4FA0-9B27-FA1A58F9561E}"/>
              </a:ext>
            </a:extLst>
          </p:cNvPr>
          <p:cNvCxnSpPr>
            <a:cxnSpLocks/>
          </p:cNvCxnSpPr>
          <p:nvPr/>
        </p:nvCxnSpPr>
        <p:spPr>
          <a:xfrm flipH="1">
            <a:off x="4319709" y="2492957"/>
            <a:ext cx="2390152" cy="1961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FF2536B-12E8-4EE9-B71D-0883CA277B62}"/>
              </a:ext>
            </a:extLst>
          </p:cNvPr>
          <p:cNvSpPr txBox="1">
            <a:spLocks/>
          </p:cNvSpPr>
          <p:nvPr/>
        </p:nvSpPr>
        <p:spPr>
          <a:xfrm>
            <a:off x="1287683" y="0"/>
            <a:ext cx="9616633" cy="12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Operate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20056" y="2057400"/>
            <a:ext cx="2150088" cy="3230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19" y="1369797"/>
            <a:ext cx="3398809" cy="2466096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7808296" y="2973564"/>
            <a:ext cx="508236" cy="38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685295-1474-4FA0-9B27-FA1A58F9561E}"/>
              </a:ext>
            </a:extLst>
          </p:cNvPr>
          <p:cNvCxnSpPr>
            <a:cxnSpLocks/>
          </p:cNvCxnSpPr>
          <p:nvPr/>
        </p:nvCxnSpPr>
        <p:spPr>
          <a:xfrm flipH="1" flipV="1">
            <a:off x="4231897" y="3481659"/>
            <a:ext cx="2501793" cy="2251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289FCC-B358-4578-A48E-A75A9DB92740}"/>
              </a:ext>
            </a:extLst>
          </p:cNvPr>
          <p:cNvSpPr txBox="1"/>
          <p:nvPr/>
        </p:nvSpPr>
        <p:spPr>
          <a:xfrm>
            <a:off x="6802661" y="3574916"/>
            <a:ext cx="1335660" cy="9233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Start for screening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48778" y="1333373"/>
            <a:ext cx="3590828" cy="25389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 flipH="1">
            <a:off x="8803289" y="1604291"/>
            <a:ext cx="1590942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in mV</a:t>
            </a:r>
          </a:p>
        </p:txBody>
      </p:sp>
      <p:sp>
        <p:nvSpPr>
          <p:cNvPr id="37" name="Rectangle 36"/>
          <p:cNvSpPr/>
          <p:nvPr/>
        </p:nvSpPr>
        <p:spPr>
          <a:xfrm flipH="1">
            <a:off x="10452694" y="1703764"/>
            <a:ext cx="1590942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 mA</a:t>
            </a:r>
          </a:p>
        </p:txBody>
      </p:sp>
      <p:sp>
        <p:nvSpPr>
          <p:cNvPr id="38" name="Rectangle 37"/>
          <p:cNvSpPr/>
          <p:nvPr/>
        </p:nvSpPr>
        <p:spPr>
          <a:xfrm flipH="1">
            <a:off x="8928623" y="2722963"/>
            <a:ext cx="1590942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 flipH="1">
                <a:off x="10558329" y="2580673"/>
                <a:ext cx="1590942" cy="307777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 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58329" y="2580673"/>
                <a:ext cx="1590942" cy="307777"/>
              </a:xfrm>
              <a:prstGeom prst="rect">
                <a:avLst/>
              </a:prstGeom>
              <a:blipFill>
                <a:blip r:embed="rId7"/>
                <a:stretch>
                  <a:fillRect l="-1149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322052" y="6128977"/>
            <a:ext cx="6001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leave the system during in operating time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27031" y="4821026"/>
            <a:ext cx="43659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battery temperature  frequently from display or touch cells, if you notice the battery is going hot then the system should be turned off and take out the battery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3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Monitor &amp; Handling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0289" y="6474247"/>
            <a:ext cx="3999203" cy="365125"/>
          </a:xfrm>
        </p:spPr>
        <p:txBody>
          <a:bodyPr/>
          <a:lstStyle/>
          <a:p>
            <a:r>
              <a:rPr lang="en-US" sz="1400" b="1" dirty="0"/>
              <a:t>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3616" y="952274"/>
            <a:ext cx="3013342" cy="4972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969" y="1415785"/>
            <a:ext cx="4780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</a:t>
            </a: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Do not touch and move the system On test time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5956" y="5931000"/>
            <a:ext cx="2730043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During on test time of  system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00289" y="5080712"/>
            <a:ext cx="46892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</a:t>
            </a: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After completed the test, firstly stop the system and  take out the battery(Cells) properly.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17924" y="4425710"/>
            <a:ext cx="214372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NiMH cells screening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3306" y="4896046"/>
            <a:ext cx="212288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Li-Ion cells screening</a:t>
            </a:r>
            <a:endParaRPr kumimoji="1"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827" y="1316562"/>
            <a:ext cx="2078125" cy="29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6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preparation for data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73" y="4938712"/>
            <a:ext cx="2438400" cy="1600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60" y="2309302"/>
            <a:ext cx="5582653" cy="14224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451334" y="1300578"/>
            <a:ext cx="6276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Results can get into .csv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Need to change the name in short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Do the exactly same name in short form with out any mistake. </a:t>
            </a:r>
            <a:endParaRPr kumimoji="1" lang="ja-JP" altLang="en-US" dirty="0"/>
          </a:p>
        </p:txBody>
      </p:sp>
      <p:sp>
        <p:nvSpPr>
          <p:cNvPr id="9" name="Down Arrow 8"/>
          <p:cNvSpPr/>
          <p:nvPr/>
        </p:nvSpPr>
        <p:spPr>
          <a:xfrm>
            <a:off x="1875241" y="3896180"/>
            <a:ext cx="268063" cy="713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509" y="3328175"/>
            <a:ext cx="5803231" cy="1136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499" y="5421504"/>
            <a:ext cx="1952625" cy="10287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 flipV="1">
            <a:off x="7422659" y="4947806"/>
            <a:ext cx="396772" cy="117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45088" y="4691289"/>
            <a:ext cx="4105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No 1,2…  are the battery(cells)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The folder inside the 1,2,3 are the cycles,</a:t>
            </a:r>
          </a:p>
          <a:p>
            <a:r>
              <a:rPr kumimoji="1" lang="en-US" altLang="ja-JP" dirty="0"/>
              <a:t>1=Before Vacuum test</a:t>
            </a:r>
          </a:p>
          <a:p>
            <a:r>
              <a:rPr kumimoji="1" lang="en-US" altLang="ja-JP" dirty="0"/>
              <a:t>2=After vacuum Test</a:t>
            </a:r>
          </a:p>
          <a:p>
            <a:r>
              <a:rPr kumimoji="1" lang="en-US" altLang="ja-JP" dirty="0"/>
              <a:t>3= after vibration test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183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1" y="3989690"/>
            <a:ext cx="11652089" cy="1014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60" y="2243810"/>
            <a:ext cx="7515225" cy="704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1693972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MATLAB programming</a:t>
            </a:r>
            <a:endParaRPr kumimoji="1" lang="ja-JP" altLang="en-US" dirty="0"/>
          </a:p>
        </p:txBody>
      </p:sp>
      <p:sp>
        <p:nvSpPr>
          <p:cNvPr id="8" name="Down Arrow 7"/>
          <p:cNvSpPr/>
          <p:nvPr/>
        </p:nvSpPr>
        <p:spPr>
          <a:xfrm>
            <a:off x="2671011" y="2851485"/>
            <a:ext cx="228600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74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 graph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9633" y="5473874"/>
            <a:ext cx="8143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charge</a:t>
            </a:r>
            <a:endParaRPr kumimoji="1" lang="ja-JP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83620" y="5495250"/>
            <a:ext cx="107888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discharge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188"/>
            <a:ext cx="6649190" cy="2659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36" y="2240318"/>
            <a:ext cx="5895351" cy="23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 : environmental test and cell matching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08" y="1548278"/>
            <a:ext cx="2726681" cy="4427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683" y="5899661"/>
            <a:ext cx="236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Cell matching process</a:t>
            </a:r>
            <a:endParaRPr kumimoji="1" lang="ja-JP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34428" y="5899661"/>
            <a:ext cx="501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Comparison the data of environmental test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490" y="1548278"/>
            <a:ext cx="6948250" cy="38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1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Battery packing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62" y="2237848"/>
            <a:ext cx="11182274" cy="30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Charge/Discharge system with four cell switcher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930" y="2092934"/>
            <a:ext cx="108388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charge/discharge system is a system to assist cell matching and construction of a custom battery using COTS cells. The cells are screened on the system and generates the required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used to screen and get acceptable batteries after checking the physical and electrochemical characteristics of each cell after every test (Thermal vacuum and Vibration Test)</a:t>
            </a:r>
          </a:p>
          <a:p>
            <a:pPr algn="just"/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screening system shall fulfill the safety review requirement for launch providers, JAXA or ISS. 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087" y="145240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6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Cell Matching process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D3F0-FF1A-4FE2-9B87-BFFBDAAD82D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9195F-7C5D-4EBD-9CD3-ABDA7301D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70" y="2025452"/>
            <a:ext cx="5109336" cy="3138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A0ABE-C9CD-4DCF-9D8B-69D716CF552B}"/>
              </a:ext>
            </a:extLst>
          </p:cNvPr>
          <p:cNvSpPr txBox="1"/>
          <p:nvPr/>
        </p:nvSpPr>
        <p:spPr>
          <a:xfrm>
            <a:off x="1356931" y="1445271"/>
            <a:ext cx="471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Cells’ acceptance screening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14E52-930E-4786-8CB6-C6C0C7249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723" y="2271778"/>
            <a:ext cx="5568570" cy="26462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DA1AB4-ED77-491C-B7FF-3040A8BA50D0}"/>
              </a:ext>
            </a:extLst>
          </p:cNvPr>
          <p:cNvSpPr txBox="1"/>
          <p:nvPr/>
        </p:nvSpPr>
        <p:spPr>
          <a:xfrm>
            <a:off x="7337350" y="1538248"/>
            <a:ext cx="386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matching process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2FDB3A-3D4F-46F5-B098-EFD68AAD1167}"/>
              </a:ext>
            </a:extLst>
          </p:cNvPr>
          <p:cNvSpPr/>
          <p:nvPr/>
        </p:nvSpPr>
        <p:spPr>
          <a:xfrm>
            <a:off x="6610628" y="5253534"/>
            <a:ext cx="4790187" cy="4246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41B163-8124-4972-AA9B-991B38117742}"/>
              </a:ext>
            </a:extLst>
          </p:cNvPr>
          <p:cNvSpPr/>
          <p:nvPr/>
        </p:nvSpPr>
        <p:spPr>
          <a:xfrm>
            <a:off x="895543" y="5253534"/>
            <a:ext cx="4790187" cy="4246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9F7C3-EA02-4E06-98E6-9068BECF5BBC}"/>
              </a:ext>
            </a:extLst>
          </p:cNvPr>
          <p:cNvSpPr txBox="1"/>
          <p:nvPr/>
        </p:nvSpPr>
        <p:spPr>
          <a:xfrm>
            <a:off x="824375" y="5726382"/>
            <a:ext cx="5431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defects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the best batteries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CB969-1A96-4345-9F85-455CB99E35E1}"/>
              </a:ext>
            </a:extLst>
          </p:cNvPr>
          <p:cNvSpPr txBox="1"/>
          <p:nvPr/>
        </p:nvSpPr>
        <p:spPr>
          <a:xfrm>
            <a:off x="6555416" y="5710332"/>
            <a:ext cx="5431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unbalanced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 the state of charge imbalance</a:t>
            </a:r>
          </a:p>
        </p:txBody>
      </p:sp>
    </p:spTree>
    <p:extLst>
      <p:ext uri="{BB962C8B-B14F-4D97-AF65-F5344CB8AC3E}">
        <p14:creationId xmlns:p14="http://schemas.microsoft.com/office/powerpoint/2010/main" val="286313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Charge/Discharge Method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/>
              <a:t>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FA913-C04B-4A2F-8F1C-592D504AC8E3}"/>
              </a:ext>
            </a:extLst>
          </p:cNvPr>
          <p:cNvSpPr txBox="1"/>
          <p:nvPr/>
        </p:nvSpPr>
        <p:spPr>
          <a:xfrm>
            <a:off x="398634" y="1583742"/>
            <a:ext cx="10955166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fabrication of a 4-cell switcher with temperature and voltage sensors.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fabrication of a charger/discharger using a buck/boost Zeta converter.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an embedded converter controller.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logger software in LabVIEW.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8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Safety Precautions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0289" y="6474247"/>
            <a:ext cx="3999203" cy="365125"/>
          </a:xfrm>
        </p:spPr>
        <p:txBody>
          <a:bodyPr/>
          <a:lstStyle/>
          <a:p>
            <a:r>
              <a:rPr lang="en-US" sz="1400" b="1" dirty="0"/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738" y="3491534"/>
            <a:ext cx="80457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Clean, sort and shine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Keep  all the components and devices of the system in an arrangement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Always keep away  the extra batteries from the work  test bench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Do not place metallic conductive material near about the battery charging place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Keep away Heat source and soldering irons  near the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38" y="1325124"/>
            <a:ext cx="3219450" cy="14192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4251" y="1467864"/>
            <a:ext cx="439589" cy="52483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738" y="2876551"/>
            <a:ext cx="6667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1. Wear the Gloves on your hand before starting the work</a:t>
            </a:r>
          </a:p>
          <a:p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350" y="1279580"/>
            <a:ext cx="2702673" cy="2149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0691" y="3392090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Amazon.jp</a:t>
            </a:r>
          </a:p>
        </p:txBody>
      </p:sp>
      <p:sp>
        <p:nvSpPr>
          <p:cNvPr id="18" name="Oval 17"/>
          <p:cNvSpPr/>
          <p:nvPr/>
        </p:nvSpPr>
        <p:spPr>
          <a:xfrm>
            <a:off x="4969542" y="1441304"/>
            <a:ext cx="397808" cy="4722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4045" y="2621073"/>
            <a:ext cx="7721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internet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295D2-BBA9-457E-8FB3-8BC3321AE25B}"/>
              </a:ext>
            </a:extLst>
          </p:cNvPr>
          <p:cNvSpPr/>
          <p:nvPr/>
        </p:nvSpPr>
        <p:spPr>
          <a:xfrm>
            <a:off x="8342197" y="3434062"/>
            <a:ext cx="34739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Keep the Fire Extinguisher near about the test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7D8D0-6909-4E28-95A9-8B94E7734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6" y="4404476"/>
            <a:ext cx="1278627" cy="2034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42C049-CDFD-4011-BA11-4A8607153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920" y="5086474"/>
            <a:ext cx="1186584" cy="1186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291BC-433F-4C5B-A34F-381DEDBF6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4316" y="4460661"/>
            <a:ext cx="1192856" cy="166999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21FC937-88D0-481B-8ED0-F64EAABAF128}"/>
              </a:ext>
            </a:extLst>
          </p:cNvPr>
          <p:cNvSpPr/>
          <p:nvPr/>
        </p:nvSpPr>
        <p:spPr>
          <a:xfrm>
            <a:off x="7964667" y="4051704"/>
            <a:ext cx="439589" cy="51266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7EC75-D11F-48B1-88F1-9343FF593F7A}"/>
              </a:ext>
            </a:extLst>
          </p:cNvPr>
          <p:cNvSpPr/>
          <p:nvPr/>
        </p:nvSpPr>
        <p:spPr>
          <a:xfrm>
            <a:off x="9429807" y="6474247"/>
            <a:ext cx="1298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Extinguisher </a:t>
            </a:r>
          </a:p>
        </p:txBody>
      </p:sp>
    </p:spTree>
    <p:extLst>
      <p:ext uri="{BB962C8B-B14F-4D97-AF65-F5344CB8AC3E}">
        <p14:creationId xmlns:p14="http://schemas.microsoft.com/office/powerpoint/2010/main" val="186158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20" y="985316"/>
            <a:ext cx="3259154" cy="1735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83" y="3594526"/>
            <a:ext cx="1738924" cy="1932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688" y="102615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Initial Preparation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0289" y="6474247"/>
            <a:ext cx="3999203" cy="365125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34925" y="2491423"/>
            <a:ext cx="56428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Before the test confirm by the appearance check and physical measurement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Dirt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Discoloration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</a:p>
          <a:p>
            <a:pPr marL="342900" indent="-342900">
              <a:buAutoNum type="alphaL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Label(tag)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voltage(OCV),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mass, dimension of batteries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0008" y="1864333"/>
            <a:ext cx="11950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Sanyo NCR 18650 GA battery (cells)</a:t>
            </a:r>
          </a:p>
        </p:txBody>
      </p:sp>
      <p:sp>
        <p:nvSpPr>
          <p:cNvPr id="27" name="Oval 26"/>
          <p:cNvSpPr/>
          <p:nvPr/>
        </p:nvSpPr>
        <p:spPr>
          <a:xfrm>
            <a:off x="7089942" y="1285215"/>
            <a:ext cx="439589" cy="5389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34925" y="1202780"/>
            <a:ext cx="5856896" cy="46196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42" y="6066916"/>
            <a:ext cx="118073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to not mix the batteries on test (old &amp; new ,different  chemistry or different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60858" y="4243772"/>
            <a:ext cx="1195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Panasonic eneloop NiMH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618" y="1637356"/>
            <a:ext cx="1959909" cy="1281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561" y="1435453"/>
            <a:ext cx="1036859" cy="173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179" y="3429000"/>
            <a:ext cx="532074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Dimension, length and mass of each cell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4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Initial Preparation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/>
              <a:t>7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990971" y="1653455"/>
            <a:ext cx="6844471" cy="3612557"/>
            <a:chOff x="3411166" y="1792940"/>
            <a:chExt cx="8373060" cy="42758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7293" y="2162272"/>
              <a:ext cx="3517697" cy="27190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285CF5-5540-4770-929F-81A2D40F3C6E}"/>
                </a:ext>
              </a:extLst>
            </p:cNvPr>
            <p:cNvSpPr txBox="1"/>
            <p:nvPr/>
          </p:nvSpPr>
          <p:spPr>
            <a:xfrm>
              <a:off x="9852917" y="4233024"/>
              <a:ext cx="1931309" cy="1063435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1</a:t>
              </a:r>
              <a:r>
                <a:rPr lang="en-US" baseline="30000" dirty="0">
                  <a:solidFill>
                    <a:schemeClr val="accent2"/>
                  </a:solidFill>
                </a:rPr>
                <a:t>st</a:t>
              </a:r>
              <a:r>
                <a:rPr lang="en-US" dirty="0">
                  <a:solidFill>
                    <a:schemeClr val="accent2"/>
                  </a:solidFill>
                </a:rPr>
                <a:t> . </a:t>
              </a:r>
              <a:r>
                <a:rPr lang="en-US" dirty="0"/>
                <a:t>Install four cells at  Cell Switcher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511796-709F-4DFF-B3BA-314F6E9DF8A7}"/>
                </a:ext>
              </a:extLst>
            </p:cNvPr>
            <p:cNvCxnSpPr>
              <a:cxnSpLocks/>
            </p:cNvCxnSpPr>
            <p:nvPr/>
          </p:nvCxnSpPr>
          <p:spPr>
            <a:xfrm>
              <a:off x="6864496" y="4375275"/>
              <a:ext cx="2943060" cy="2636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5C09094-0A7B-433C-A524-D6E0F7010A25}"/>
                </a:ext>
              </a:extLst>
            </p:cNvPr>
            <p:cNvSpPr/>
            <p:nvPr/>
          </p:nvSpPr>
          <p:spPr>
            <a:xfrm rot="5086556">
              <a:off x="6318740" y="3783074"/>
              <a:ext cx="926684" cy="810951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22B5A2-6886-437B-9A19-EE06F71A4581}"/>
                </a:ext>
              </a:extLst>
            </p:cNvPr>
            <p:cNvSpPr txBox="1"/>
            <p:nvPr/>
          </p:nvSpPr>
          <p:spPr>
            <a:xfrm>
              <a:off x="6180002" y="1792940"/>
              <a:ext cx="1438872" cy="369332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LAB VIEW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780817" y="4766553"/>
              <a:ext cx="661481" cy="86900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11166" y="5643405"/>
              <a:ext cx="1497198" cy="42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Cooling Fan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05464" y="3398196"/>
              <a:ext cx="836579" cy="304800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223753" y="2885872"/>
              <a:ext cx="0" cy="5123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 rot="21271578">
                  <a:off x="6396054" y="3871569"/>
                  <a:ext cx="772052" cy="21268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( −)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71578">
                  <a:off x="6396054" y="3871569"/>
                  <a:ext cx="772052" cy="2126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500" r="-15888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4653029" y="2346584"/>
              <a:ext cx="1157626" cy="425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adaptor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5777125" y="4599222"/>
              <a:ext cx="20714" cy="8290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150970" y="5420612"/>
              <a:ext cx="20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Charger/Discharger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52409" y="5536343"/>
            <a:ext cx="275819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Charger-Discharger System </a:t>
            </a:r>
          </a:p>
        </p:txBody>
      </p:sp>
      <p:sp>
        <p:nvSpPr>
          <p:cNvPr id="35" name="Oval 34"/>
          <p:cNvSpPr/>
          <p:nvPr/>
        </p:nvSpPr>
        <p:spPr>
          <a:xfrm>
            <a:off x="5648106" y="2413715"/>
            <a:ext cx="439589" cy="5389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Oval 35"/>
          <p:cNvSpPr/>
          <p:nvPr/>
        </p:nvSpPr>
        <p:spPr>
          <a:xfrm>
            <a:off x="8211519" y="3840022"/>
            <a:ext cx="439589" cy="5389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835" y="1658450"/>
            <a:ext cx="49793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lvl="2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required cables and turn on  all components and devices  for System (Adapter, Cooling Fan, Computer, software)</a:t>
            </a:r>
          </a:p>
          <a:p>
            <a:pPr lvl="2"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213" lvl="2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Put the battery(cells) properly into the battery holder with  on  cell switcher.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6747" y="2383020"/>
            <a:ext cx="1054839" cy="12188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71586" y="2397817"/>
            <a:ext cx="128221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NiMH cell switcher</a:t>
            </a:r>
            <a:endParaRPr kumimoji="1" lang="ja-JP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0411" y="4246278"/>
            <a:ext cx="195859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Li-Ion cell </a:t>
            </a:r>
            <a:r>
              <a:rPr kumimoji="1" lang="en-US" altLang="ja-JP" dirty="0">
                <a:solidFill>
                  <a:srgbClr val="FF0000"/>
                </a:solidFill>
              </a:rPr>
              <a:t>switcher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1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Testing Procedure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48332" y="6368306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A0ABE-C9CD-4DCF-9D8B-69D716CF552B}"/>
              </a:ext>
            </a:extLst>
          </p:cNvPr>
          <p:cNvSpPr txBox="1"/>
          <p:nvPr/>
        </p:nvSpPr>
        <p:spPr>
          <a:xfrm>
            <a:off x="164260" y="1233475"/>
            <a:ext cx="630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Charge discharge setup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0" y="1787390"/>
            <a:ext cx="4625805" cy="4625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501" y="2787564"/>
            <a:ext cx="5643509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equipment, high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Unavailability of power supply and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Inaccuracy of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qualified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cells take a time 6 hours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1501" y="1898040"/>
            <a:ext cx="573281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source and electronic load connected to one cell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9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D66AB7-579B-4140-A69B-A0DBF2D4F5E8}"/>
              </a:ext>
            </a:extLst>
          </p:cNvPr>
          <p:cNvSpPr/>
          <p:nvPr/>
        </p:nvSpPr>
        <p:spPr>
          <a:xfrm>
            <a:off x="0" y="0"/>
            <a:ext cx="12192000" cy="120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CEB5-5983-4FA7-B8E8-C1314F6E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0"/>
            <a:ext cx="9616633" cy="12027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Testing Procedure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746E-D69E-4909-8569-AEFDFC20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" y="61390"/>
            <a:ext cx="959161" cy="1080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FF8E5-20D5-443D-9A7A-A021E9C6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40" y="72965"/>
            <a:ext cx="1440000" cy="1080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80148-B67F-4104-B415-3D1728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48332" y="6368306"/>
            <a:ext cx="2743200" cy="365125"/>
          </a:xfrm>
        </p:spPr>
        <p:txBody>
          <a:bodyPr/>
          <a:lstStyle/>
          <a:p>
            <a:fld id="{27B6D3F0-FF1A-4FE2-9B87-BFFBDAAD82D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27720" y="2049322"/>
            <a:ext cx="4000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Charger/discharger system connected to four cell switcher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0529" y="2923703"/>
            <a:ext cx="3871002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for its purpose, 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Replacement for the electronic load,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distance inter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do the Parallel  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cells one after 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hours for one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safety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31397" b="21713"/>
          <a:stretch/>
        </p:blipFill>
        <p:spPr>
          <a:xfrm>
            <a:off x="836980" y="1910238"/>
            <a:ext cx="7121006" cy="297179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DDFB433-6454-4F44-BC8D-BC588485341D}"/>
              </a:ext>
            </a:extLst>
          </p:cNvPr>
          <p:cNvGrpSpPr/>
          <p:nvPr/>
        </p:nvGrpSpPr>
        <p:grpSpPr>
          <a:xfrm rot="5400000">
            <a:off x="2136561" y="-940709"/>
            <a:ext cx="4016863" cy="8289987"/>
            <a:chOff x="42841" y="-1831872"/>
            <a:chExt cx="4016863" cy="82899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DA1AB4-ED77-491C-B7FF-3040A8BA50D0}"/>
                </a:ext>
              </a:extLst>
            </p:cNvPr>
            <p:cNvSpPr txBox="1"/>
            <p:nvPr/>
          </p:nvSpPr>
          <p:spPr>
            <a:xfrm rot="16200000">
              <a:off x="-834774" y="5057280"/>
              <a:ext cx="2278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setting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D56959-D215-4122-9A07-59EE94BF0946}"/>
                </a:ext>
              </a:extLst>
            </p:cNvPr>
            <p:cNvSpPr txBox="1"/>
            <p:nvPr/>
          </p:nvSpPr>
          <p:spPr>
            <a:xfrm rot="16200000">
              <a:off x="3070198" y="5724906"/>
              <a:ext cx="85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~7.5V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F3E59E-0869-4C22-BDCA-9135BEDF0344}"/>
                </a:ext>
              </a:extLst>
            </p:cNvPr>
            <p:cNvSpPr txBox="1"/>
            <p:nvPr/>
          </p:nvSpPr>
          <p:spPr>
            <a:xfrm rot="16200000">
              <a:off x="-370788" y="-1108667"/>
              <a:ext cx="1815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switcher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2625801" y="4744086"/>
              <a:ext cx="248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Charger/discharger</a:t>
              </a:r>
              <a:endPara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109924" y="2693331"/>
              <a:ext cx="1530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resistor</a:t>
              </a:r>
              <a:endPara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014829" y="4637827"/>
              <a:ext cx="91440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2339345" y="1971146"/>
              <a:ext cx="1214161" cy="2418931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5967" y="1756802"/>
              <a:ext cx="3037581" cy="38629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01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9554</TotalTime>
  <Words>834</Words>
  <Application>Microsoft Office PowerPoint</Application>
  <PresentationFormat>Widescreen</PresentationFormat>
  <Paragraphs>169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Adobe Devanagari</vt:lpstr>
      <vt:lpstr>Aparajita</vt:lpstr>
      <vt:lpstr>游ゴシック</vt:lpstr>
      <vt:lpstr>游ゴシック Light</vt:lpstr>
      <vt:lpstr>Agency FB</vt:lpstr>
      <vt:lpstr>Algerian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   Battery(Cells) Charger Discharger System and ITS Testing Safety Procedure </vt:lpstr>
      <vt:lpstr>Charge/Discharge system with four cell switcher</vt:lpstr>
      <vt:lpstr>Cell Matching process</vt:lpstr>
      <vt:lpstr>Charge/Discharge Method</vt:lpstr>
      <vt:lpstr>Safety Precautions</vt:lpstr>
      <vt:lpstr>Initial Preparation</vt:lpstr>
      <vt:lpstr>Initial Preparation </vt:lpstr>
      <vt:lpstr>Testing Procedure</vt:lpstr>
      <vt:lpstr>Testing Procedure</vt:lpstr>
      <vt:lpstr>How to operate</vt:lpstr>
      <vt:lpstr>Steps</vt:lpstr>
      <vt:lpstr>PowerPoint Presentation</vt:lpstr>
      <vt:lpstr>Monitor &amp; Handling</vt:lpstr>
      <vt:lpstr>preparation for data analysis</vt:lpstr>
      <vt:lpstr>Results</vt:lpstr>
      <vt:lpstr>Results graph</vt:lpstr>
      <vt:lpstr>Results : environmental test and cell matching</vt:lpstr>
      <vt:lpstr>Battery packing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MEMS technologies and applications in space</dc:title>
  <dc:creator>Juan José Rojas Hernández</dc:creator>
  <cp:lastModifiedBy>Hari</cp:lastModifiedBy>
  <cp:revision>240</cp:revision>
  <dcterms:created xsi:type="dcterms:W3CDTF">2018-01-08T03:32:07Z</dcterms:created>
  <dcterms:modified xsi:type="dcterms:W3CDTF">2022-03-12T13:48:33Z</dcterms:modified>
</cp:coreProperties>
</file>